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3" r:id="rId3"/>
    <p:sldMasterId id="2147483669" r:id="rId4"/>
  </p:sldMasterIdLst>
  <p:notesMasterIdLst>
    <p:notesMasterId r:id="rId6"/>
  </p:notesMasterIdLst>
  <p:sldIdLst>
    <p:sldId id="256" r:id="rId5"/>
    <p:sldId id="276" r:id="rId7"/>
    <p:sldId id="257" r:id="rId8"/>
    <p:sldId id="258" r:id="rId9"/>
    <p:sldId id="259" r:id="rId10"/>
    <p:sldId id="261" r:id="rId11"/>
    <p:sldId id="262" r:id="rId12"/>
    <p:sldId id="264" r:id="rId13"/>
    <p:sldId id="265" r:id="rId14"/>
    <p:sldId id="278" r:id="rId15"/>
    <p:sldId id="268" r:id="rId16"/>
    <p:sldId id="269" r:id="rId17"/>
    <p:sldId id="279" r:id="rId18"/>
    <p:sldId id="272" r:id="rId19"/>
    <p:sldId id="273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2" autoAdjust="0"/>
    <p:restoredTop sz="93692"/>
  </p:normalViewPr>
  <p:slideViewPr>
    <p:cSldViewPr snapToGrid="0" snapToObjects="1">
      <p:cViewPr>
        <p:scale>
          <a:sx n="92" d="100"/>
          <a:sy n="92" d="100"/>
        </p:scale>
        <p:origin x="-162" y="-72"/>
      </p:cViewPr>
      <p:guideLst>
        <p:guide orient="horz" pos="217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28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dp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microsoft.com/office/2007/relationships/hdphoto" Target="../media/image10.wdp"/><Relationship Id="rId4" Type="http://schemas.openxmlformats.org/officeDocument/2006/relationships/image" Target="../media/image9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7" Type="http://schemas.microsoft.com/office/2007/relationships/hdphoto" Target="../media/image10.wdp"/><Relationship Id="rId6" Type="http://schemas.openxmlformats.org/officeDocument/2006/relationships/image" Target="../media/image9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3.png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795" y="3715611"/>
            <a:ext cx="917267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8419775" y="3715611"/>
            <a:ext cx="3773020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047418" y="5294704"/>
            <a:ext cx="7185255" cy="6095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105165" y="4381697"/>
            <a:ext cx="6413500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5335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lvl="0" defTabSz="914400"/>
            <a:endParaRPr lang="zh-CN" altLang="en-US" dirty="0"/>
          </a:p>
        </p:txBody>
      </p:sp>
      <p:sp>
        <p:nvSpPr>
          <p:cNvPr id="10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1105165" y="5360377"/>
            <a:ext cx="6413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4400"/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795" y="3715611"/>
            <a:ext cx="917267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8419775" y="3715611"/>
            <a:ext cx="3773020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047418" y="5294704"/>
            <a:ext cx="7185255" cy="6095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105165" y="4381697"/>
            <a:ext cx="6413500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5335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lvl="0" defTabSz="914400"/>
            <a:endParaRPr lang="zh-CN" altLang="en-US" dirty="0"/>
          </a:p>
        </p:txBody>
      </p:sp>
      <p:sp>
        <p:nvSpPr>
          <p:cNvPr id="10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1105165" y="5360377"/>
            <a:ext cx="6413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4400"/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2449791"/>
            <a:ext cx="279296" cy="393407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4400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8153211" y="247359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8377939" y="313280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8377939" y="392614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71948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51283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8410499" y="239541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410497" y="269286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8153211" y="325165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17347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47092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04923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397106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26851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482390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74572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04318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27" name="直线连接符 57"/>
          <p:cNvCxnSpPr/>
          <p:nvPr userDrawn="1"/>
        </p:nvCxnSpPr>
        <p:spPr>
          <a:xfrm>
            <a:off x="8377939" y="632330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28" name="等腰三角形 18"/>
          <p:cNvSpPr/>
          <p:nvPr userDrawn="1"/>
        </p:nvSpPr>
        <p:spPr>
          <a:xfrm rot="5400000">
            <a:off x="8153211" y="563437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9" name="文本占位符 26"/>
          <p:cNvSpPr>
            <a:spLocks noGrp="1"/>
          </p:cNvSpPr>
          <p:nvPr>
            <p:ph type="body" sz="quarter" idx="20" hasCustomPrompt="1"/>
          </p:nvPr>
        </p:nvSpPr>
        <p:spPr>
          <a:xfrm>
            <a:off x="8410499" y="555619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0" name="文本占位符 26"/>
          <p:cNvSpPr>
            <a:spLocks noGrp="1"/>
          </p:cNvSpPr>
          <p:nvPr>
            <p:ph type="body" sz="quarter" idx="21" hasCustomPrompt="1"/>
          </p:nvPr>
        </p:nvSpPr>
        <p:spPr>
          <a:xfrm>
            <a:off x="8410497" y="585365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副目录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7" y="3446881"/>
            <a:ext cx="138177" cy="2526635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cxnSp>
        <p:nvCxnSpPr>
          <p:cNvPr id="4" name="直线连接符 3"/>
          <p:cNvCxnSpPr/>
          <p:nvPr userDrawn="1"/>
        </p:nvCxnSpPr>
        <p:spPr>
          <a:xfrm>
            <a:off x="523799" y="4760956"/>
            <a:ext cx="4663080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等腰三角形 6"/>
          <p:cNvSpPr/>
          <p:nvPr userDrawn="1"/>
        </p:nvSpPr>
        <p:spPr>
          <a:xfrm rot="5400000">
            <a:off x="265094" y="3470407"/>
            <a:ext cx="188157" cy="141099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8341" y="3446463"/>
            <a:ext cx="446853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kumimoji="1" lang="en-US" altLang="zh-CN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THE FIRST PART</a:t>
            </a:r>
            <a:endParaRPr kumimoji="1" lang="zh-CN" altLang="en-US" sz="133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717551" y="3852864"/>
            <a:ext cx="44693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44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关于我们的团队</a:t>
            </a:r>
            <a:endParaRPr kumimoji="1"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718342" y="4888551"/>
            <a:ext cx="4468537" cy="1200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点击此处添加简单介绍</a:t>
            </a:r>
            <a:endParaRPr lang="en-US" altLang="zh-CN" sz="106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10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号字，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1.3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倍字间距。</a:t>
            </a:r>
            <a:endParaRPr lang="zh-CN" altLang="en-US" sz="1335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/>
        </p:nvCxnSpPr>
        <p:spPr>
          <a:xfrm>
            <a:off x="513905" y="664343"/>
            <a:ext cx="3143156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3"/>
            <a:ext cx="3363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32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1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471189" y="662803"/>
            <a:ext cx="875561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795" y="270444"/>
            <a:ext cx="258716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893300" y="270444"/>
            <a:ext cx="8299497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2"/>
          <p:cNvCxnSpPr/>
          <p:nvPr userDrawn="1"/>
        </p:nvCxnSpPr>
        <p:spPr>
          <a:xfrm>
            <a:off x="6474273" y="907749"/>
            <a:ext cx="5298111" cy="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6474271" y="392905"/>
            <a:ext cx="5298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2800" b="1" smtClean="0">
                <a:solidFill>
                  <a:schemeClr val="bg1"/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7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6474271" y="960257"/>
            <a:ext cx="52981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bg1"/>
                </a:solidFill>
                <a:cs typeface="+mn-ea"/>
              </a:defRPr>
            </a:lvl1pPr>
          </a:lstStyle>
          <a:p>
            <a:pPr marL="0" lvl="0" defTabSz="914400"/>
            <a:r>
              <a:rPr lang="en-US" altLang="zh-CN" dirty="0"/>
              <a:t>Add Text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5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5" y="182447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6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1" y="2138896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8" y="6061004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3" y="6061004"/>
            <a:ext cx="43957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9" y="2609335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60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5" y="182447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1" y="2138896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2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6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4"/>
            <a:ext cx="2924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3" y="6061004"/>
            <a:ext cx="52325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9" y="2428360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6" y="1527629"/>
            <a:ext cx="3802743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6" y="1756229"/>
            <a:ext cx="3345543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8" y="1566507"/>
            <a:ext cx="6013185" cy="36471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8" y="6345797"/>
            <a:ext cx="1712687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9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778157" y="286129"/>
            <a:ext cx="8635697" cy="73250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90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1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8" y="5138741"/>
            <a:ext cx="27302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9" y="5138741"/>
            <a:ext cx="24673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6" y="5138741"/>
            <a:ext cx="249299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2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2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8" y="6345797"/>
            <a:ext cx="1712687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4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90" y="759874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2" y="759875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Century Gothic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5" y="182447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25962" y="3173472"/>
            <a:ext cx="263468" cy="238964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4400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cxnSp>
        <p:nvCxnSpPr>
          <p:cNvPr id="41" name="直线连接符 47"/>
          <p:cNvCxnSpPr/>
          <p:nvPr userDrawn="1"/>
        </p:nvCxnSpPr>
        <p:spPr>
          <a:xfrm>
            <a:off x="8377939" y="392614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71948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51283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6" name="等腰三角形 18"/>
          <p:cNvSpPr/>
          <p:nvPr userDrawn="1"/>
        </p:nvSpPr>
        <p:spPr>
          <a:xfrm rot="5400000">
            <a:off x="8153211" y="325165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17347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47092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04923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397106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26851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482390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74572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04318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圆角矩形 12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727200" y="3200400"/>
            <a:ext cx="85344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83909" y="1449304"/>
            <a:ext cx="12028716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83909" y="1396720"/>
            <a:ext cx="12028716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83909" y="2976649"/>
            <a:ext cx="12028716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609600" y="1505931"/>
            <a:ext cx="109728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圆角矩形 9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952501"/>
            <a:ext cx="103632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547938"/>
            <a:ext cx="103632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066800" y="6172200"/>
            <a:ext cx="5334000" cy="457200"/>
          </a:xfrm>
        </p:spPr>
        <p:txBody>
          <a:bodyPr/>
          <a:lstStyle/>
          <a:p>
            <a:endParaRPr kumimoji="0"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92550" y="2376830"/>
            <a:ext cx="1201802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92195" y="2341476"/>
            <a:ext cx="12018375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91075" y="2468880"/>
            <a:ext cx="12019495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5786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66040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half" idx="2"/>
          </p:nvPr>
        </p:nvSpPr>
        <p:spPr>
          <a:xfrm>
            <a:off x="12192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half" idx="4"/>
          </p:nvPr>
        </p:nvSpPr>
        <p:spPr>
          <a:xfrm>
            <a:off x="66040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圆角矩形 8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1219200" y="1600200"/>
            <a:ext cx="2540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"/>
          </p:nvPr>
        </p:nvSpPr>
        <p:spPr>
          <a:xfrm>
            <a:off x="3962400" y="1600200"/>
            <a:ext cx="7620000" cy="4495800"/>
          </a:xfrm>
        </p:spPr>
        <p:txBody>
          <a:bodyPr vert="horz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9200" y="5445825"/>
            <a:ext cx="97536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1219200" y="6172200"/>
            <a:ext cx="5181600" cy="457200"/>
          </a:xfrm>
        </p:spPr>
        <p:txBody>
          <a:bodyPr/>
          <a:lstStyle/>
          <a:p>
            <a:endParaRPr kumimoji="0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91076" y="4683555"/>
            <a:ext cx="1200912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91345" y="4650475"/>
            <a:ext cx="12008852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91348" y="4773225"/>
            <a:ext cx="12008849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91078" y="66676"/>
            <a:ext cx="12002497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2449790"/>
            <a:ext cx="279296" cy="311332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4400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8153211" y="247359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8377939" y="313280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8377939" y="392614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71948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51283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8410499" y="239541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410497" y="269286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8153211" y="325165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17347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47092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04923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397106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26851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482390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74572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04318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25" name="矩形 24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682240" cy="5851525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219200" y="274641"/>
            <a:ext cx="74168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 eaLnBrk="1" latinLnBrk="0" hangingPunct="1"/>
            <a:r>
              <a:rPr lang="zh-CN" altLang="en-US" smtClean="0"/>
              <a:t>第二级</a:t>
            </a:r>
            <a:endParaRPr lang="zh-CN" altLang="en-US" smtClean="0"/>
          </a:p>
          <a:p>
            <a:pPr lvl="2" eaLnBrk="1" latinLnBrk="0" hangingPunct="1"/>
            <a:r>
              <a:rPr lang="zh-CN" altLang="en-US" smtClean="0"/>
              <a:t>第三级</a:t>
            </a:r>
            <a:endParaRPr lang="zh-CN" altLang="en-US" smtClean="0"/>
          </a:p>
          <a:p>
            <a:pPr lvl="3" eaLnBrk="1" latinLnBrk="0" hangingPunct="1"/>
            <a:r>
              <a:rPr lang="zh-CN" altLang="en-US" smtClean="0"/>
              <a:t>第四级</a:t>
            </a:r>
            <a:endParaRPr lang="zh-CN" altLang="en-US" smtClean="0"/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D0EC791-D078-4631-9937-E8318C63790B}" type="datetimeFigureOut">
              <a:rPr lang="en-US" smtClean="0"/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170ADD11-4055-44D3-AD09-D611CD509B89}" type="slidenum">
              <a:rPr kumimoji="0" lang="en-US" smtClean="0"/>
            </a:fld>
            <a:endParaRPr kumimoji="0"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795" y="3715611"/>
            <a:ext cx="917267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8419775" y="3715611"/>
            <a:ext cx="3773020" cy="1963627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1047418" y="5294704"/>
            <a:ext cx="7185255" cy="6095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105165" y="4381697"/>
            <a:ext cx="6413500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5335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lvl="0" defTabSz="914400"/>
            <a:endParaRPr lang="zh-CN" altLang="en-US" dirty="0"/>
          </a:p>
        </p:txBody>
      </p:sp>
      <p:sp>
        <p:nvSpPr>
          <p:cNvPr id="10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1105165" y="5360377"/>
            <a:ext cx="6413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4400"/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2449791"/>
            <a:ext cx="279296" cy="393407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4400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8153211" y="247359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8377939" y="313280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8377939" y="392614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71948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51283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8410499" y="239541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410497" y="269286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8153211" y="325165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17347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47092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04923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397106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26851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482390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74572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04318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27" name="直线连接符 57"/>
          <p:cNvCxnSpPr/>
          <p:nvPr userDrawn="1"/>
        </p:nvCxnSpPr>
        <p:spPr>
          <a:xfrm>
            <a:off x="8377939" y="632330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28" name="等腰三角形 18"/>
          <p:cNvSpPr/>
          <p:nvPr userDrawn="1"/>
        </p:nvSpPr>
        <p:spPr>
          <a:xfrm rot="5400000">
            <a:off x="8153211" y="563437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9" name="文本占位符 26"/>
          <p:cNvSpPr>
            <a:spLocks noGrp="1"/>
          </p:cNvSpPr>
          <p:nvPr>
            <p:ph type="body" sz="quarter" idx="20" hasCustomPrompt="1"/>
          </p:nvPr>
        </p:nvSpPr>
        <p:spPr>
          <a:xfrm>
            <a:off x="8410499" y="555619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0" name="文本占位符 26"/>
          <p:cNvSpPr>
            <a:spLocks noGrp="1"/>
          </p:cNvSpPr>
          <p:nvPr>
            <p:ph type="body" sz="quarter" idx="21" hasCustomPrompt="1"/>
          </p:nvPr>
        </p:nvSpPr>
        <p:spPr>
          <a:xfrm>
            <a:off x="8410497" y="585365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目录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7" y="3446881"/>
            <a:ext cx="138177" cy="2526635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cxnSp>
        <p:nvCxnSpPr>
          <p:cNvPr id="4" name="直线连接符 3"/>
          <p:cNvCxnSpPr/>
          <p:nvPr userDrawn="1"/>
        </p:nvCxnSpPr>
        <p:spPr>
          <a:xfrm>
            <a:off x="523799" y="4760956"/>
            <a:ext cx="4663080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等腰三角形 6"/>
          <p:cNvSpPr/>
          <p:nvPr userDrawn="1"/>
        </p:nvSpPr>
        <p:spPr>
          <a:xfrm rot="5400000">
            <a:off x="265094" y="3470407"/>
            <a:ext cx="188157" cy="141099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8341" y="3446463"/>
            <a:ext cx="446853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kumimoji="1" lang="en-US" altLang="zh-CN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THE FIRST PART</a:t>
            </a:r>
            <a:endParaRPr kumimoji="1" lang="zh-CN" altLang="en-US" sz="133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717551" y="3852864"/>
            <a:ext cx="44693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44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关于我们的团队</a:t>
            </a:r>
            <a:endParaRPr kumimoji="1"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718342" y="4888551"/>
            <a:ext cx="4468537" cy="1200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点击此处添加简单介绍</a:t>
            </a:r>
            <a:endParaRPr lang="en-US" altLang="zh-CN" sz="106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10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号字，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1.3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倍字间距。</a:t>
            </a:r>
            <a:endParaRPr lang="zh-CN" altLang="en-US" sz="1335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/>
        </p:nvCxnSpPr>
        <p:spPr>
          <a:xfrm>
            <a:off x="513905" y="664343"/>
            <a:ext cx="3143156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3"/>
            <a:ext cx="3363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32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1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471189" y="662803"/>
            <a:ext cx="96212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795" y="270444"/>
            <a:ext cx="258716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893300" y="270444"/>
            <a:ext cx="8299497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2"/>
          <p:cNvCxnSpPr/>
          <p:nvPr userDrawn="1"/>
        </p:nvCxnSpPr>
        <p:spPr>
          <a:xfrm>
            <a:off x="6474273" y="907749"/>
            <a:ext cx="5298111" cy="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6474271" y="392905"/>
            <a:ext cx="5298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2800" b="1" smtClean="0">
                <a:solidFill>
                  <a:schemeClr val="bg1"/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7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6474271" y="960257"/>
            <a:ext cx="52981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bg1"/>
                </a:solidFill>
                <a:cs typeface="+mn-ea"/>
              </a:defRPr>
            </a:lvl1pPr>
          </a:lstStyle>
          <a:p>
            <a:pPr marL="0" lvl="0" defTabSz="914400"/>
            <a:r>
              <a:rPr lang="en-US" altLang="zh-CN" dirty="0"/>
              <a:t>Add Text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2449791"/>
            <a:ext cx="279296" cy="393407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4400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8153211" y="247359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8377939" y="313280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8377939" y="392614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719488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51283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8410499" y="239541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410497" y="269286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8153211" y="325165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17347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47092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04923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397106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26851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482390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74572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04318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27" name="直线连接符 57"/>
          <p:cNvCxnSpPr/>
          <p:nvPr userDrawn="1"/>
        </p:nvCxnSpPr>
        <p:spPr>
          <a:xfrm>
            <a:off x="8377939" y="632330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28" name="等腰三角形 18"/>
          <p:cNvSpPr/>
          <p:nvPr userDrawn="1"/>
        </p:nvSpPr>
        <p:spPr>
          <a:xfrm rot="5400000">
            <a:off x="8153211" y="5634376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9" name="文本占位符 26"/>
          <p:cNvSpPr>
            <a:spLocks noGrp="1"/>
          </p:cNvSpPr>
          <p:nvPr>
            <p:ph type="body" sz="quarter" idx="20" hasCustomPrompt="1"/>
          </p:nvPr>
        </p:nvSpPr>
        <p:spPr>
          <a:xfrm>
            <a:off x="8410499" y="5556198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0" name="文本占位符 26"/>
          <p:cNvSpPr>
            <a:spLocks noGrp="1"/>
          </p:cNvSpPr>
          <p:nvPr>
            <p:ph type="body" sz="quarter" idx="21" hasCustomPrompt="1"/>
          </p:nvPr>
        </p:nvSpPr>
        <p:spPr>
          <a:xfrm>
            <a:off x="8410497" y="5853652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线连接符 5"/>
          <p:cNvCxnSpPr/>
          <p:nvPr userDrawn="1"/>
        </p:nvCxnSpPr>
        <p:spPr>
          <a:xfrm>
            <a:off x="471190" y="780643"/>
            <a:ext cx="330451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 userDrawn="1"/>
        </p:nvSpPr>
        <p:spPr>
          <a:xfrm>
            <a:off x="11913499" y="1879781"/>
            <a:ext cx="279296" cy="46793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320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5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1"/>
            <a:ext cx="336331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buNone/>
              <a:defRPr kumimoji="1" lang="zh-CN" altLang="en-US" sz="3735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8" name="文本占位符 34"/>
          <p:cNvSpPr>
            <a:spLocks noGrp="1"/>
          </p:cNvSpPr>
          <p:nvPr>
            <p:ph type="body" sz="quarter" idx="11" hasCustomPrompt="1"/>
          </p:nvPr>
        </p:nvSpPr>
        <p:spPr>
          <a:xfrm>
            <a:off x="471189" y="780644"/>
            <a:ext cx="3363311" cy="3590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</a:defRPr>
            </a:lvl1pPr>
          </a:lstStyle>
          <a:p>
            <a:pPr marL="0" lvl="0" algn="r" defTabSz="914400">
              <a:lnSpc>
                <a:spcPct val="130000"/>
              </a:lnSpc>
            </a:pPr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39" name="等腰三角形 18"/>
          <p:cNvSpPr/>
          <p:nvPr userDrawn="1"/>
        </p:nvSpPr>
        <p:spPr>
          <a:xfrm rot="5400000">
            <a:off x="8153211" y="2709382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cxnSp>
        <p:nvCxnSpPr>
          <p:cNvPr id="40" name="直线连接符 42"/>
          <p:cNvCxnSpPr/>
          <p:nvPr userDrawn="1"/>
        </p:nvCxnSpPr>
        <p:spPr>
          <a:xfrm>
            <a:off x="8377939" y="3368592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1" name="直线连接符 47"/>
          <p:cNvCxnSpPr/>
          <p:nvPr userDrawn="1"/>
        </p:nvCxnSpPr>
        <p:spPr>
          <a:xfrm>
            <a:off x="8377939" y="4161936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2" name="直线连接符 52"/>
          <p:cNvCxnSpPr/>
          <p:nvPr userDrawn="1"/>
        </p:nvCxnSpPr>
        <p:spPr>
          <a:xfrm>
            <a:off x="8377939" y="4955280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cxnSp>
        <p:nvCxnSpPr>
          <p:cNvPr id="43" name="直线连接符 57"/>
          <p:cNvCxnSpPr/>
          <p:nvPr userDrawn="1"/>
        </p:nvCxnSpPr>
        <p:spPr>
          <a:xfrm>
            <a:off x="8377939" y="574862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44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8410499" y="2631204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5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410497" y="2928658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6" name="等腰三角形 18"/>
          <p:cNvSpPr/>
          <p:nvPr userDrawn="1"/>
        </p:nvSpPr>
        <p:spPr>
          <a:xfrm rot="5400000">
            <a:off x="8153211" y="3487442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47" name="文本占位符 26"/>
          <p:cNvSpPr>
            <a:spLocks noGrp="1"/>
          </p:cNvSpPr>
          <p:nvPr>
            <p:ph type="body" sz="quarter" idx="14" hasCustomPrompt="1"/>
          </p:nvPr>
        </p:nvSpPr>
        <p:spPr>
          <a:xfrm>
            <a:off x="8410499" y="3409264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8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8410497" y="3706718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49" name="等腰三角形 18"/>
          <p:cNvSpPr/>
          <p:nvPr userDrawn="1"/>
        </p:nvSpPr>
        <p:spPr>
          <a:xfrm rot="5400000">
            <a:off x="8153211" y="4285030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0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8410499" y="4206852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1" name="文本占位符 26"/>
          <p:cNvSpPr>
            <a:spLocks noGrp="1"/>
          </p:cNvSpPr>
          <p:nvPr>
            <p:ph type="body" sz="quarter" idx="17" hasCustomPrompt="1"/>
          </p:nvPr>
        </p:nvSpPr>
        <p:spPr>
          <a:xfrm>
            <a:off x="8410497" y="4504306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2" name="等腰三角形 18"/>
          <p:cNvSpPr/>
          <p:nvPr userDrawn="1"/>
        </p:nvSpPr>
        <p:spPr>
          <a:xfrm rot="5400000">
            <a:off x="8153211" y="505969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53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8410499" y="498152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54" name="文本占位符 26"/>
          <p:cNvSpPr>
            <a:spLocks noGrp="1"/>
          </p:cNvSpPr>
          <p:nvPr>
            <p:ph type="body" sz="quarter" idx="19" hasCustomPrompt="1"/>
          </p:nvPr>
        </p:nvSpPr>
        <p:spPr>
          <a:xfrm>
            <a:off x="8410497" y="527897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27" name="直线连接符 57"/>
          <p:cNvCxnSpPr/>
          <p:nvPr userDrawn="1"/>
        </p:nvCxnSpPr>
        <p:spPr>
          <a:xfrm>
            <a:off x="8377939" y="6559094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28" name="等腰三角形 18"/>
          <p:cNvSpPr/>
          <p:nvPr userDrawn="1"/>
        </p:nvSpPr>
        <p:spPr>
          <a:xfrm rot="5400000">
            <a:off x="8153211" y="5870168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9" name="文本占位符 26"/>
          <p:cNvSpPr>
            <a:spLocks noGrp="1"/>
          </p:cNvSpPr>
          <p:nvPr>
            <p:ph type="body" sz="quarter" idx="20" hasCustomPrompt="1"/>
          </p:nvPr>
        </p:nvSpPr>
        <p:spPr>
          <a:xfrm>
            <a:off x="8410499" y="5791990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0" name="文本占位符 26"/>
          <p:cNvSpPr>
            <a:spLocks noGrp="1"/>
          </p:cNvSpPr>
          <p:nvPr>
            <p:ph type="body" sz="quarter" idx="21" hasCustomPrompt="1"/>
          </p:nvPr>
        </p:nvSpPr>
        <p:spPr>
          <a:xfrm>
            <a:off x="8410497" y="6089444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等腰三角形 18"/>
          <p:cNvSpPr/>
          <p:nvPr userDrawn="1"/>
        </p:nvSpPr>
        <p:spPr>
          <a:xfrm rot="5400000">
            <a:off x="8153211" y="1957957"/>
            <a:ext cx="188157" cy="141099"/>
          </a:xfrm>
          <a:prstGeom prst="triangle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cxnSp>
        <p:nvCxnSpPr>
          <p:cNvPr id="32" name="直线连接符 42"/>
          <p:cNvCxnSpPr/>
          <p:nvPr userDrawn="1"/>
        </p:nvCxnSpPr>
        <p:spPr>
          <a:xfrm>
            <a:off x="8377939" y="2617167"/>
            <a:ext cx="3143156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</p:cxnSp>
      <p:sp>
        <p:nvSpPr>
          <p:cNvPr id="33" name="文本占位符 26"/>
          <p:cNvSpPr>
            <a:spLocks noGrp="1"/>
          </p:cNvSpPr>
          <p:nvPr>
            <p:ph type="body" sz="quarter" idx="22" hasCustomPrompt="1"/>
          </p:nvPr>
        </p:nvSpPr>
        <p:spPr>
          <a:xfrm>
            <a:off x="8410499" y="1879779"/>
            <a:ext cx="1556836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1335" b="0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4" name="文本占位符 26"/>
          <p:cNvSpPr>
            <a:spLocks noGrp="1"/>
          </p:cNvSpPr>
          <p:nvPr>
            <p:ph type="body" sz="quarter" idx="23" hasCustomPrompt="1"/>
          </p:nvPr>
        </p:nvSpPr>
        <p:spPr>
          <a:xfrm>
            <a:off x="8410497" y="2177233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kumimoji="1" lang="zh-CN" altLang="en-US" sz="2135" b="1" i="0" u="none" strike="noStrike" kern="0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</a:defRPr>
            </a:lvl1pPr>
          </a:lstStyle>
          <a:p>
            <a:pPr marL="0" marR="0" lvl="0" indent="0" defTabSz="609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6" name="矩形 35"/>
          <p:cNvSpPr/>
          <p:nvPr userDrawn="1"/>
        </p:nvSpPr>
        <p:spPr>
          <a:xfrm>
            <a:off x="795" y="270442"/>
            <a:ext cx="258716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 userDrawn="1"/>
        </p:nvSpPr>
        <p:spPr>
          <a:xfrm>
            <a:off x="3893300" y="270442"/>
            <a:ext cx="8299497" cy="10347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目录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797" y="3446881"/>
            <a:ext cx="138177" cy="2526635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cxnSp>
        <p:nvCxnSpPr>
          <p:cNvPr id="4" name="直线连接符 3"/>
          <p:cNvCxnSpPr/>
          <p:nvPr userDrawn="1"/>
        </p:nvCxnSpPr>
        <p:spPr>
          <a:xfrm>
            <a:off x="523799" y="4760956"/>
            <a:ext cx="4663080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等腰三角形 6"/>
          <p:cNvSpPr/>
          <p:nvPr userDrawn="1"/>
        </p:nvSpPr>
        <p:spPr>
          <a:xfrm rot="5400000">
            <a:off x="265094" y="3470407"/>
            <a:ext cx="188157" cy="141099"/>
          </a:xfrm>
          <a:prstGeom prst="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8341" y="3446463"/>
            <a:ext cx="446853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kumimoji="1" lang="en-US" altLang="zh-CN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THE FIRST PART</a:t>
            </a:r>
            <a:endParaRPr kumimoji="1" lang="zh-CN" altLang="en-US" sz="133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 hasCustomPrompt="1"/>
          </p:nvPr>
        </p:nvSpPr>
        <p:spPr>
          <a:xfrm>
            <a:off x="717551" y="3852864"/>
            <a:ext cx="44693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kumimoji="1" lang="zh-CN" altLang="en-US" sz="44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r>
              <a:rPr kumimoji="1"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关于我们的团队</a:t>
            </a:r>
            <a:endParaRPr kumimoji="1"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718342" y="4888551"/>
            <a:ext cx="4468537" cy="1200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点击此处添加简单介绍</a:t>
            </a:r>
            <a:endParaRPr lang="en-US" altLang="zh-CN" sz="1065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10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号字，</a:t>
            </a:r>
            <a:r>
              <a:rPr lang="en-US" altLang="zh-CN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1.3</a:t>
            </a:r>
            <a:r>
              <a:rPr lang="zh-CN" altLang="en-US" sz="1335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倍字间距。</a:t>
            </a:r>
            <a:endParaRPr lang="zh-CN" altLang="en-US" sz="1335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/>
        </p:nvCxnSpPr>
        <p:spPr>
          <a:xfrm>
            <a:off x="513905" y="664343"/>
            <a:ext cx="3143156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471189" y="95453"/>
            <a:ext cx="3363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32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1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471189" y="662803"/>
            <a:ext cx="96212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defRPr>
            </a:lvl1pPr>
          </a:lstStyle>
          <a:p>
            <a:pPr marL="0" lvl="0" defTabSz="914400"/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795" y="270444"/>
            <a:ext cx="258716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3893300" y="270444"/>
            <a:ext cx="8299497" cy="6898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2"/>
          <p:cNvCxnSpPr/>
          <p:nvPr userDrawn="1"/>
        </p:nvCxnSpPr>
        <p:spPr>
          <a:xfrm>
            <a:off x="6474273" y="907749"/>
            <a:ext cx="5298111" cy="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文本占位符 34"/>
          <p:cNvSpPr>
            <a:spLocks noGrp="1"/>
          </p:cNvSpPr>
          <p:nvPr>
            <p:ph type="body" sz="quarter" idx="10" hasCustomPrompt="1"/>
          </p:nvPr>
        </p:nvSpPr>
        <p:spPr>
          <a:xfrm>
            <a:off x="6474271" y="392905"/>
            <a:ext cx="5298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>
              <a:buNone/>
              <a:defRPr kumimoji="1" lang="zh-CN" altLang="en-US" sz="2800" b="1" smtClean="0">
                <a:solidFill>
                  <a:schemeClr val="bg1"/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lvl="0" defTabSz="914400"/>
            <a:r>
              <a:rPr lang="en-US" altLang="zh-CN" dirty="0"/>
              <a:t>Add Text</a:t>
            </a:r>
            <a:endParaRPr lang="zh-CN" altLang="en-US" dirty="0"/>
          </a:p>
        </p:txBody>
      </p:sp>
      <p:sp>
        <p:nvSpPr>
          <p:cNvPr id="7" name="文本占位符 34"/>
          <p:cNvSpPr>
            <a:spLocks noGrp="1"/>
          </p:cNvSpPr>
          <p:nvPr>
            <p:ph type="body" sz="quarter" idx="12" hasCustomPrompt="1"/>
          </p:nvPr>
        </p:nvSpPr>
        <p:spPr>
          <a:xfrm>
            <a:off x="6474271" y="960257"/>
            <a:ext cx="529811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kumimoji="1" lang="zh-CN" altLang="en-US" sz="1335" dirty="0">
                <a:solidFill>
                  <a:schemeClr val="bg1"/>
                </a:solidFill>
                <a:cs typeface="+mn-ea"/>
              </a:defRPr>
            </a:lvl1pPr>
          </a:lstStyle>
          <a:p>
            <a:pPr marL="0" lvl="0" defTabSz="914400"/>
            <a:r>
              <a:rPr lang="en-US" altLang="zh-CN" dirty="0"/>
              <a:t>Add Text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defTabSz="6096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609600" rtl="0" eaLnBrk="1" latinLnBrk="0" hangingPunct="1">
        <a:spcBef>
          <a:spcPct val="20000"/>
        </a:spcBef>
        <a:buFont typeface="Arial" panose="020B0604020202020204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609600" rtl="0" eaLnBrk="1" latinLnBrk="0" hangingPunct="1">
        <a:spcBef>
          <a:spcPct val="20000"/>
        </a:spcBef>
        <a:buFont typeface="Arial" panose="020B0604020202020204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6096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609600" rtl="0" eaLnBrk="1" latinLnBrk="0" hangingPunct="1">
        <a:spcBef>
          <a:spcPct val="20000"/>
        </a:spcBef>
        <a:buFont typeface="Arial" panose="020B0604020202020204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indent="-304800" algn="l" defTabSz="609600" rtl="0" eaLnBrk="1" latinLnBrk="0" hangingPunct="1">
        <a:spcBef>
          <a:spcPct val="20000"/>
        </a:spcBef>
        <a:buFont typeface="Arial" panose="020B0604020202020204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165" indent="-304800" algn="l" defTabSz="609600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1765" indent="-304800" algn="l" defTabSz="609600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1365" indent="-304800" algn="l" defTabSz="609600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0965" indent="-304800" algn="l" defTabSz="609600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609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609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609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609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609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609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5" algn="l" defTabSz="609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65" algn="l" defTabSz="609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圆角矩形 7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  <a:endParaRPr kumimoji="0" lang="zh-CN" altLang="en-US" smtClean="0"/>
          </a:p>
          <a:p>
            <a:pPr lvl="1" eaLnBrk="1" latinLnBrk="0" hangingPunct="1"/>
            <a:r>
              <a:rPr kumimoji="0" lang="zh-CN" altLang="en-US" smtClean="0"/>
              <a:t>第二级</a:t>
            </a:r>
            <a:endParaRPr kumimoji="0" lang="zh-CN" altLang="en-US" smtClean="0"/>
          </a:p>
          <a:p>
            <a:pPr lvl="2" eaLnBrk="1" latinLnBrk="0" hangingPunct="1"/>
            <a:r>
              <a:rPr kumimoji="0" lang="zh-CN" altLang="en-US" smtClean="0"/>
              <a:t>第三级</a:t>
            </a:r>
            <a:endParaRPr kumimoji="0" lang="zh-CN" altLang="en-US" smtClean="0"/>
          </a:p>
          <a:p>
            <a:pPr lvl="3" eaLnBrk="1" latinLnBrk="0" hangingPunct="1"/>
            <a:r>
              <a:rPr kumimoji="0" lang="zh-CN" altLang="en-US" smtClean="0"/>
              <a:t>第四级</a:t>
            </a:r>
            <a:endParaRPr kumimoji="0" lang="zh-CN" altLang="en-US" smtClean="0"/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fld id="{564CF2E0-CCC4-4E1E-9902-C3C36AB3FDA4}" type="datetimeFigureOut">
              <a:rPr lang="en-US" smtClean="0"/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1" latinLnBrk="0" hangingPunct="1"/>
            <a:fld id="{6F42FDE4-A7DD-41A7-A0A6-9B649FB43336}" type="slidenum">
              <a:rPr kumimoji="0" lang="en-US" smtClean="0"/>
            </a:fld>
            <a:endParaRPr kumimoji="0" lang="en-US" sz="14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 panose="05020102010507070707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 panose="05020102010507070707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 panose="05020102010507070707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 panose="05020102010507070707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4.xml"/><Relationship Id="rId8" Type="http://schemas.openxmlformats.org/officeDocument/2006/relationships/image" Target="../media/image18.png"/><Relationship Id="rId7" Type="http://schemas.openxmlformats.org/officeDocument/2006/relationships/tags" Target="../tags/tag2.xml"/><Relationship Id="rId6" Type="http://schemas.microsoft.com/office/2007/relationships/media" Target="../media/media2.mp4"/><Relationship Id="rId5" Type="http://schemas.openxmlformats.org/officeDocument/2006/relationships/video" Target="../media/media2.mp4"/><Relationship Id="rId4" Type="http://schemas.openxmlformats.org/officeDocument/2006/relationships/image" Target="../media/image17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0" Type="http://schemas.openxmlformats.org/officeDocument/2006/relationships/notesSlide" Target="../notesSlides/notesSlide11.xml"/><Relationship Id="rId1" Type="http://schemas.openxmlformats.org/officeDocument/2006/relationships/video" Target="../media/media1.mp4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1105164" y="4381695"/>
            <a:ext cx="7126437" cy="922020"/>
          </a:xfrm>
        </p:spPr>
        <p:txBody>
          <a:bodyPr/>
          <a:lstStyle/>
          <a:p>
            <a:r>
              <a:rPr sz="5400" kern="0" dirty="0">
                <a:sym typeface="+mn-lt"/>
              </a:rPr>
              <a:t>把</a:t>
            </a:r>
            <a:r>
              <a:rPr lang="en-US" altLang="zh-CN" sz="5400" kern="0" dirty="0">
                <a:sym typeface="+mn-lt"/>
              </a:rPr>
              <a:t>DQN</a:t>
            </a:r>
            <a:r>
              <a:rPr sz="5400" kern="0" dirty="0">
                <a:sym typeface="+mn-lt"/>
              </a:rPr>
              <a:t>和</a:t>
            </a:r>
            <a:r>
              <a:rPr lang="en-US" altLang="zh-CN" sz="5400" kern="0" dirty="0">
                <a:sym typeface="+mn-lt"/>
              </a:rPr>
              <a:t>Sarsaλ</a:t>
            </a:r>
            <a:r>
              <a:rPr sz="5400" kern="0" dirty="0">
                <a:sym typeface="+mn-lt"/>
              </a:rPr>
              <a:t>结合</a:t>
            </a:r>
            <a:endParaRPr sz="5400" kern="0" dirty="0">
              <a:sym typeface="+mn-lt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105165" y="5360377"/>
            <a:ext cx="6413500" cy="337185"/>
          </a:xfrm>
        </p:spPr>
        <p:txBody>
          <a:bodyPr/>
          <a:lstStyle/>
          <a:p>
            <a:r>
              <a:rPr lang="en-US" altLang="zh-CN" kern="0" dirty="0">
                <a:sym typeface="+mn-lt"/>
              </a:rPr>
              <a:t>Every Cool PPT Uses English</a:t>
            </a:r>
            <a:endParaRPr lang="en-US" altLang="zh-CN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1170" y="95250"/>
            <a:ext cx="4187190" cy="583565"/>
          </a:xfrm>
        </p:spPr>
        <p:txBody>
          <a:bodyPr wrap="square"/>
          <a:lstStyle/>
          <a:p>
            <a:r>
              <a:rPr dirty="0">
                <a:sym typeface="+mn-lt"/>
              </a:rPr>
              <a:t>结合</a:t>
            </a:r>
            <a:r>
              <a:rPr lang="en-US" altLang="zh-CN">
                <a:sym typeface="+mn-lt"/>
              </a:rPr>
              <a:t>Sarsaλ</a:t>
            </a:r>
            <a:r>
              <a:rPr>
                <a:sym typeface="+mn-lt"/>
              </a:rPr>
              <a:t>和</a:t>
            </a:r>
            <a:r>
              <a:rPr lang="en-US" altLang="zh-CN">
                <a:sym typeface="+mn-lt"/>
              </a:rPr>
              <a:t>DQN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3434715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THIRD PART</a:t>
            </a:r>
            <a:endParaRPr lang="zh-CN" altLang="en-US" kern="0" dirty="0"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662680" y="3239770"/>
            <a:ext cx="4357370" cy="378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defTabSz="914400"/>
            <a:r>
              <a:rPr lang="zh-CN" altLang="en-US" sz="1865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具体代码部分，请赵为之同学打开代码。</a:t>
            </a:r>
            <a:endParaRPr lang="zh-CN" altLang="en-US" sz="1865" b="1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kern="0" dirty="0">
                <a:sym typeface="+mn-lt"/>
              </a:rPr>
              <a:t>THE FOURTH PART</a:t>
            </a:r>
            <a:endParaRPr lang="zh-CN" altLang="en-US" kern="0" dirty="0">
              <a:sym typeface="+mn-lt"/>
            </a:endParaRP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1"/>
          </p:nvPr>
        </p:nvSpPr>
        <p:spPr>
          <a:xfrm>
            <a:off x="717551" y="3852864"/>
            <a:ext cx="4469328" cy="768350"/>
          </a:xfrm>
        </p:spPr>
        <p:txBody>
          <a:bodyPr/>
          <a:lstStyle/>
          <a:p>
            <a:r>
              <a:rPr lang="zh-CN" altLang="en-US" kern="0" dirty="0">
                <a:sym typeface="+mn-lt"/>
              </a:rPr>
              <a:t>进行</a:t>
            </a:r>
            <a:r>
              <a:rPr lang="zh-CN" altLang="en-US" kern="0" dirty="0">
                <a:sym typeface="+mn-lt"/>
              </a:rPr>
              <a:t>对比</a:t>
            </a:r>
            <a:endParaRPr lang="zh-CN" altLang="en-US" kern="0" dirty="0">
              <a:sym typeface="+mn-lt"/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2"/>
          </p:nvPr>
        </p:nvSpPr>
        <p:spPr>
          <a:xfrm>
            <a:off x="718342" y="4888551"/>
            <a:ext cx="4468537" cy="668020"/>
          </a:xfrm>
        </p:spPr>
        <p:txBody>
          <a:bodyPr/>
          <a:lstStyle/>
          <a:p>
            <a:pPr defTabSz="914400">
              <a:lnSpc>
                <a:spcPct val="130000"/>
              </a:lnSpc>
            </a:pPr>
            <a:r>
              <a:rPr lang="en-US" altLang="zh-CN" kern="0" dirty="0">
                <a:sym typeface="+mn-lt"/>
              </a:rPr>
              <a:t>WOW AWSOME</a:t>
            </a:r>
            <a:endParaRPr lang="en-US" altLang="zh-CN" kern="0" dirty="0">
              <a:sym typeface="+mn-lt"/>
            </a:endParaRPr>
          </a:p>
          <a:p>
            <a:pPr defTabSz="914400">
              <a:lnSpc>
                <a:spcPct val="130000"/>
              </a:lnSpc>
            </a:pPr>
            <a:r>
              <a:rPr kern="0" dirty="0">
                <a:solidFill>
                  <a:prstClr val="black">
                    <a:lumMod val="75000"/>
                    <a:lumOff val="25000"/>
                  </a:prstClr>
                </a:solidFill>
                <a:sym typeface="+mn-lt"/>
              </a:rPr>
              <a:t>这是我独享的</a:t>
            </a:r>
            <a:r>
              <a:rPr lang="en-US" altLang="zh-CN" kern="0" dirty="0">
                <a:solidFill>
                  <a:prstClr val="black">
                    <a:lumMod val="75000"/>
                    <a:lumOff val="25000"/>
                  </a:prstClr>
                </a:solidFill>
                <a:sym typeface="+mn-lt"/>
              </a:rPr>
              <a:t>MOMENT</a:t>
            </a:r>
            <a:endParaRPr lang="en-US" altLang="zh-CN" kern="0" dirty="0">
              <a:solidFill>
                <a:prstClr val="black">
                  <a:lumMod val="75000"/>
                  <a:lumOff val="25000"/>
                </a:prstClr>
              </a:solidFill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kern="0" dirty="0">
                <a:sym typeface="+mn-lt"/>
              </a:rPr>
              <a:t>进行对比</a:t>
            </a:r>
            <a:endParaRPr lang="en-US" altLang="zh-CN" kern="0" dirty="0">
              <a:sym typeface="+mn-lt"/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2650490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FOURTH PART</a:t>
            </a:r>
            <a:endParaRPr lang="zh-CN" altLang="en-US" kern="0" dirty="0">
              <a:sym typeface="+mn-lt"/>
            </a:endParaRPr>
          </a:p>
        </p:txBody>
      </p:sp>
      <p:pic>
        <p:nvPicPr>
          <p:cNvPr id="3" name="运行新版DQN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183630" y="2956560"/>
            <a:ext cx="5628640" cy="35179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17775" y="1936115"/>
            <a:ext cx="2333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原版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479155" y="1936115"/>
            <a:ext cx="2333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新版</a:t>
            </a:r>
            <a:endParaRPr lang="zh-CN" altLang="en-US"/>
          </a:p>
        </p:txBody>
      </p:sp>
      <p:pic>
        <p:nvPicPr>
          <p:cNvPr id="6" name="运行原版DQN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67030" y="2956560"/>
            <a:ext cx="5678170" cy="35172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kern="0" dirty="0">
                <a:sym typeface="+mn-lt"/>
              </a:rPr>
              <a:t>进行对比</a:t>
            </a:r>
            <a:endParaRPr lang="en-US" altLang="zh-CN" kern="0" dirty="0">
              <a:sym typeface="+mn-lt"/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2650490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FOURTH PART</a:t>
            </a:r>
            <a:endParaRPr lang="zh-CN" altLang="en-US" kern="0" dirty="0">
              <a:sym typeface="+mn-lt"/>
            </a:endParaRPr>
          </a:p>
        </p:txBody>
      </p:sp>
      <p:sp>
        <p:nvSpPr>
          <p:cNvPr id="2" name="文本占位符 12"/>
          <p:cNvSpPr>
            <a:spLocks noGrp="1"/>
          </p:cNvSpPr>
          <p:nvPr/>
        </p:nvSpPr>
        <p:spPr>
          <a:xfrm>
            <a:off x="4318635" y="3411855"/>
            <a:ext cx="63322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 panose="05020102010507070707"/>
              <a:buNone/>
              <a:defRPr kumimoji="1" lang="zh-CN" altLang="en-US" sz="3200" b="1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 panose="05020102010507070707"/>
              <a:buChar char=""/>
              <a:defRPr kumimoji="0" lang="zh-CN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 panose="05020102010507070707"/>
              <a:buChar char=""/>
              <a:defRPr kumimoji="0" lang="zh-CN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 panose="05020102010507070707"/>
              <a:buChar char=""/>
              <a:defRPr kumimoji="0" lang="zh-CN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lang="zh-CN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ern="0" dirty="0">
                <a:sym typeface="+mn-lt"/>
              </a:rPr>
              <a:t>实际运行一下</a:t>
            </a:r>
            <a:endParaRPr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kern="0" dirty="0">
                <a:sym typeface="+mn-lt"/>
              </a:rPr>
              <a:t>THE FIFTH PART</a:t>
            </a:r>
            <a:endParaRPr lang="zh-CN" altLang="en-US" kern="0" dirty="0">
              <a:sym typeface="+mn-lt"/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kern="0" dirty="0">
                <a:sym typeface="+mn-lt"/>
              </a:rPr>
              <a:t>未来期望</a:t>
            </a:r>
            <a:endParaRPr lang="en-US" altLang="zh-CN" kern="0" dirty="0">
              <a:sym typeface="+mn-lt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2"/>
          </p:nvPr>
        </p:nvSpPr>
        <p:spPr>
          <a:xfrm>
            <a:off x="718342" y="4888551"/>
            <a:ext cx="4468537" cy="359410"/>
          </a:xfrm>
        </p:spPr>
        <p:txBody>
          <a:bodyPr/>
          <a:lstStyle/>
          <a:p>
            <a:pPr defTabSz="914400">
              <a:lnSpc>
                <a:spcPct val="130000"/>
              </a:lnSpc>
            </a:pPr>
            <a:r>
              <a:rPr lang="zh-CN" altLang="en-US" kern="0" dirty="0">
                <a:sym typeface="+mn-lt"/>
              </a:rPr>
              <a:t>众所周知这个环节是瞎扯，所以快速瞟一下</a:t>
            </a:r>
            <a:endParaRPr lang="zh-CN" altLang="en-US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796" y="1481793"/>
            <a:ext cx="4914967" cy="1446076"/>
            <a:chOff x="0" y="1111155"/>
            <a:chExt cx="3686706" cy="1084698"/>
          </a:xfrm>
        </p:grpSpPr>
        <p:sp>
          <p:nvSpPr>
            <p:cNvPr id="9" name="五边形 8"/>
            <p:cNvSpPr/>
            <p:nvPr/>
          </p:nvSpPr>
          <p:spPr>
            <a:xfrm>
              <a:off x="0" y="1111155"/>
              <a:ext cx="3686706" cy="1084698"/>
            </a:xfrm>
            <a:prstGeom prst="homePlate">
              <a:avLst>
                <a:gd name="adj" fmla="val 20728"/>
              </a:avLst>
            </a:prstGeom>
            <a:solidFill>
              <a:schemeClr val="bg2">
                <a:lumMod val="9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kumimoji="1" lang="zh-CN" altLang="en-US" sz="320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14272" y="1137979"/>
              <a:ext cx="2711672" cy="10002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kumimoji="1" lang="zh-CN" altLang="en-US" sz="533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我们的计划</a:t>
              </a:r>
              <a:endParaRPr kumimoji="1" lang="en-US" altLang="zh-CN" sz="533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defTabSz="914400"/>
              <a:r>
                <a:rPr kumimoji="1" lang="en-US" altLang="zh-CN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WHAT</a:t>
              </a:r>
              <a:r>
                <a:rPr kumimoji="1" lang="zh-CN" altLang="en-US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IS</a:t>
              </a:r>
              <a:r>
                <a:rPr kumimoji="1" lang="zh-CN" altLang="en-US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OUR</a:t>
              </a:r>
              <a:r>
                <a:rPr kumimoji="1" lang="zh-CN" altLang="en-US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2735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PLAN</a:t>
              </a:r>
              <a:endParaRPr kumimoji="1" lang="zh-CN" altLang="en-US" sz="2735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419769" y="3864264"/>
            <a:ext cx="3766979" cy="359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我们要把</a:t>
            </a:r>
            <a:r>
              <a:rPr lang="en-US" altLang="zh-CN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DQN</a:t>
            </a: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和更多的算法结合！！！</a:t>
            </a:r>
            <a:endParaRPr lang="zh-CN" altLang="en-US" sz="1335" kern="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41" name="直线连接符 40"/>
          <p:cNvCxnSpPr/>
          <p:nvPr/>
        </p:nvCxnSpPr>
        <p:spPr>
          <a:xfrm>
            <a:off x="502921" y="5113094"/>
            <a:ext cx="3543571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线连接符 41"/>
          <p:cNvCxnSpPr/>
          <p:nvPr/>
        </p:nvCxnSpPr>
        <p:spPr>
          <a:xfrm>
            <a:off x="5272688" y="1481796"/>
            <a:ext cx="0" cy="4896685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组 18"/>
          <p:cNvGrpSpPr/>
          <p:nvPr/>
        </p:nvGrpSpPr>
        <p:grpSpPr>
          <a:xfrm>
            <a:off x="5671603" y="1828075"/>
            <a:ext cx="1619336" cy="1293237"/>
            <a:chOff x="4368318" y="1111156"/>
            <a:chExt cx="1214660" cy="970054"/>
          </a:xfrm>
        </p:grpSpPr>
        <p:sp>
          <p:nvSpPr>
            <p:cNvPr id="17" name="燕尾形 16"/>
            <p:cNvSpPr/>
            <p:nvPr/>
          </p:nvSpPr>
          <p:spPr>
            <a:xfrm rot="5400000">
              <a:off x="4490621" y="988853"/>
              <a:ext cx="970054" cy="1214660"/>
            </a:xfrm>
            <a:prstGeom prst="chevron">
              <a:avLst>
                <a:gd name="adj" fmla="val 32906"/>
              </a:avLst>
            </a:prstGeom>
            <a:solidFill>
              <a:srgbClr val="DDD9C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kumimoji="1"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68318" y="1451987"/>
              <a:ext cx="1214660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4400"/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STEP</a:t>
              </a:r>
              <a:r>
                <a:rPr kumimoji="1" lang="zh-CN" altLang="en-US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ONE</a:t>
              </a:r>
              <a:endParaRPr kumimoji="1" lang="zh-CN" alt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 45"/>
          <p:cNvGrpSpPr/>
          <p:nvPr/>
        </p:nvGrpSpPr>
        <p:grpSpPr>
          <a:xfrm>
            <a:off x="5565781" y="2775801"/>
            <a:ext cx="1830983" cy="1293237"/>
            <a:chOff x="4288940" y="1111156"/>
            <a:chExt cx="1373416" cy="970054"/>
          </a:xfrm>
        </p:grpSpPr>
        <p:sp>
          <p:nvSpPr>
            <p:cNvPr id="54" name="燕尾形 53"/>
            <p:cNvSpPr/>
            <p:nvPr/>
          </p:nvSpPr>
          <p:spPr>
            <a:xfrm rot="5400000">
              <a:off x="4490621" y="988853"/>
              <a:ext cx="970054" cy="1214660"/>
            </a:xfrm>
            <a:prstGeom prst="chevron">
              <a:avLst>
                <a:gd name="adj" fmla="val 32906"/>
              </a:avLst>
            </a:prstGeom>
            <a:solidFill>
              <a:srgbClr val="DDD9C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kumimoji="1"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4288940" y="1451987"/>
              <a:ext cx="1373416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4400"/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STEP</a:t>
              </a:r>
              <a:r>
                <a:rPr kumimoji="1" lang="zh-CN" altLang="en-US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TWO</a:t>
              </a:r>
              <a:endParaRPr kumimoji="1" lang="zh-CN" alt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9" name="组 58"/>
          <p:cNvGrpSpPr/>
          <p:nvPr/>
        </p:nvGrpSpPr>
        <p:grpSpPr>
          <a:xfrm>
            <a:off x="5565781" y="3723527"/>
            <a:ext cx="1830983" cy="1293237"/>
            <a:chOff x="4288940" y="1111156"/>
            <a:chExt cx="1373416" cy="970054"/>
          </a:xfrm>
        </p:grpSpPr>
        <p:sp>
          <p:nvSpPr>
            <p:cNvPr id="60" name="燕尾形 59"/>
            <p:cNvSpPr/>
            <p:nvPr/>
          </p:nvSpPr>
          <p:spPr>
            <a:xfrm rot="5400000">
              <a:off x="4490621" y="988853"/>
              <a:ext cx="970054" cy="1214660"/>
            </a:xfrm>
            <a:prstGeom prst="chevron">
              <a:avLst>
                <a:gd name="adj" fmla="val 32906"/>
              </a:avLst>
            </a:prstGeom>
            <a:solidFill>
              <a:srgbClr val="DDD9C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kumimoji="1"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4288940" y="1451987"/>
              <a:ext cx="1373416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4400"/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STEP</a:t>
              </a:r>
              <a:r>
                <a:rPr kumimoji="1" lang="zh-CN" altLang="en-US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THREE</a:t>
              </a:r>
              <a:endParaRPr kumimoji="1" lang="zh-CN" alt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2" name="组 61"/>
          <p:cNvGrpSpPr/>
          <p:nvPr/>
        </p:nvGrpSpPr>
        <p:grpSpPr>
          <a:xfrm>
            <a:off x="5565782" y="4671252"/>
            <a:ext cx="1830983" cy="1293237"/>
            <a:chOff x="4288940" y="1111156"/>
            <a:chExt cx="1373416" cy="970054"/>
          </a:xfrm>
        </p:grpSpPr>
        <p:sp>
          <p:nvSpPr>
            <p:cNvPr id="63" name="燕尾形 62"/>
            <p:cNvSpPr/>
            <p:nvPr/>
          </p:nvSpPr>
          <p:spPr>
            <a:xfrm rot="5400000">
              <a:off x="4490621" y="988853"/>
              <a:ext cx="970054" cy="1214660"/>
            </a:xfrm>
            <a:prstGeom prst="chevron">
              <a:avLst>
                <a:gd name="adj" fmla="val 32906"/>
              </a:avLst>
            </a:prstGeom>
            <a:solidFill>
              <a:srgbClr val="DDD9C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kumimoji="1" lang="zh-CN" altLang="en-US" sz="3200" kern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4288940" y="1451987"/>
              <a:ext cx="1373416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4400"/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STEP</a:t>
              </a:r>
              <a:r>
                <a:rPr kumimoji="1" lang="zh-CN" altLang="en-US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kumimoji="1" lang="en-US" altLang="zh-CN" sz="16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FOUR</a:t>
              </a:r>
              <a:endParaRPr kumimoji="1" lang="zh-CN" altLang="en-US" sz="16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65" name="直线连接符 64"/>
          <p:cNvCxnSpPr/>
          <p:nvPr/>
        </p:nvCxnSpPr>
        <p:spPr>
          <a:xfrm>
            <a:off x="7396765" y="2594649"/>
            <a:ext cx="3766977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7396763" y="1970263"/>
            <a:ext cx="3766979" cy="359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加入</a:t>
            </a:r>
            <a:r>
              <a:rPr lang="en-US" altLang="zh-CN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doubleDQN</a:t>
            </a:r>
            <a:endParaRPr lang="en-US" altLang="zh-CN" sz="1335" kern="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71" name="直线连接符 70"/>
          <p:cNvCxnSpPr/>
          <p:nvPr/>
        </p:nvCxnSpPr>
        <p:spPr>
          <a:xfrm>
            <a:off x="7396768" y="3516498"/>
            <a:ext cx="3766977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7396764" y="2892112"/>
            <a:ext cx="3766979" cy="359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加入</a:t>
            </a:r>
            <a:r>
              <a:rPr lang="en-US" altLang="zh-CN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natureDQN</a:t>
            </a:r>
            <a:endParaRPr lang="en-US" altLang="zh-CN" sz="1335" kern="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74" name="直线连接符 73"/>
          <p:cNvCxnSpPr/>
          <p:nvPr/>
        </p:nvCxnSpPr>
        <p:spPr>
          <a:xfrm>
            <a:off x="7396768" y="4476643"/>
            <a:ext cx="3766977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矩形 74"/>
          <p:cNvSpPr/>
          <p:nvPr/>
        </p:nvSpPr>
        <p:spPr>
          <a:xfrm>
            <a:off x="7396765" y="3852257"/>
            <a:ext cx="3766979" cy="359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加入</a:t>
            </a:r>
            <a:r>
              <a:rPr lang="en-US" altLang="zh-CN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duelingDQN</a:t>
            </a:r>
            <a:endParaRPr lang="en-US" altLang="zh-CN" sz="1335" kern="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cxnSp>
        <p:nvCxnSpPr>
          <p:cNvPr id="77" name="直线连接符 76"/>
          <p:cNvCxnSpPr/>
          <p:nvPr/>
        </p:nvCxnSpPr>
        <p:spPr>
          <a:xfrm>
            <a:off x="7396769" y="5437825"/>
            <a:ext cx="3766977" cy="0"/>
          </a:xfrm>
          <a:prstGeom prst="line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7396767" y="4813440"/>
            <a:ext cx="3766979" cy="359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335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加入Policy Gradient</a:t>
            </a:r>
            <a:endParaRPr lang="zh-CN" altLang="en-US" sz="1335" kern="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kern="0" dirty="0">
                <a:sym typeface="+mn-lt"/>
              </a:rPr>
              <a:t>未来期望</a:t>
            </a:r>
            <a:endParaRPr lang="en-US" altLang="zh-CN" kern="0" dirty="0">
              <a:sym typeface="+mn-lt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3211195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FIFTH PART</a:t>
            </a:r>
            <a:endParaRPr lang="zh-CN" altLang="en-US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>
          <a:xfrm>
            <a:off x="1105165" y="4192810"/>
            <a:ext cx="6413500" cy="922020"/>
          </a:xfrm>
        </p:spPr>
        <p:txBody>
          <a:bodyPr/>
          <a:lstStyle/>
          <a:p>
            <a:pPr defTabSz="914400"/>
            <a:r>
              <a:rPr sz="5400" kern="0" dirty="0">
                <a:sym typeface="+mn-lt"/>
              </a:rPr>
              <a:t>谢谢观看</a:t>
            </a:r>
            <a:endParaRPr sz="5400" kern="0" dirty="0">
              <a:sym typeface="+mn-lt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105165" y="5360377"/>
            <a:ext cx="6413500" cy="337185"/>
          </a:xfrm>
        </p:spPr>
        <p:txBody>
          <a:bodyPr/>
          <a:lstStyle/>
          <a:p>
            <a:pPr defTabSz="914400"/>
            <a:r>
              <a:rPr lang="en-US" altLang="zh-CN" kern="0">
                <a:sym typeface="+mn-lt"/>
              </a:rPr>
              <a:t>THANK</a:t>
            </a:r>
            <a:r>
              <a:rPr kern="0">
                <a:sym typeface="+mn-lt"/>
              </a:rPr>
              <a:t> </a:t>
            </a:r>
            <a:r>
              <a:rPr lang="en-US" altLang="zh-CN" kern="0">
                <a:sym typeface="+mn-lt"/>
              </a:rPr>
              <a:t>YOU FOR</a:t>
            </a:r>
            <a:r>
              <a:rPr kern="0">
                <a:sym typeface="+mn-lt"/>
              </a:rPr>
              <a:t> </a:t>
            </a:r>
            <a:r>
              <a:rPr lang="en-US" altLang="zh-CN" kern="0">
                <a:sym typeface="+mn-lt"/>
              </a:rPr>
              <a:t>WATCHING</a:t>
            </a:r>
            <a:endParaRPr lang="zh-CN" altLang="en-US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04900" y="4381500"/>
            <a:ext cx="7743825" cy="912495"/>
          </a:xfrm>
        </p:spPr>
        <p:txBody>
          <a:bodyPr wrap="square"/>
          <a:p>
            <a:r>
              <a:rPr lang="zh-CN" altLang="en-US"/>
              <a:t>组员：赵为之、王英丞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105165" y="5360377"/>
            <a:ext cx="6413500" cy="337185"/>
          </a:xfrm>
        </p:spPr>
        <p:txBody>
          <a:bodyPr/>
          <a:p>
            <a:r>
              <a:rPr lang="en-US" altLang="zh-CN"/>
              <a:t>I am Iron Man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471189" y="95451"/>
            <a:ext cx="3363311" cy="666115"/>
          </a:xfrm>
        </p:spPr>
        <p:txBody>
          <a:bodyPr/>
          <a:lstStyle/>
          <a:p>
            <a:r>
              <a:rPr kern="0" dirty="0">
                <a:sym typeface="+mn-lt"/>
              </a:rPr>
              <a:t>目录</a:t>
            </a:r>
            <a:endParaRPr kern="0" dirty="0">
              <a:sym typeface="+mn-lt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471189" y="780644"/>
            <a:ext cx="3363311" cy="701675"/>
          </a:xfrm>
        </p:spPr>
        <p:txBody>
          <a:bodyPr/>
          <a:lstStyle/>
          <a:p>
            <a:pPr algn="r" defTabSz="914400">
              <a:lnSpc>
                <a:spcPct val="130000"/>
              </a:lnSpc>
            </a:pPr>
            <a:r>
              <a:rPr lang="en-US" altLang="zh-CN" kern="0">
                <a:sym typeface="+mn-lt"/>
              </a:rPr>
              <a:t>Every Cool PPT Uses English</a:t>
            </a:r>
            <a:endParaRPr lang="zh-CN" altLang="en-US" kern="0" dirty="0">
              <a:sym typeface="+mn-lt"/>
            </a:endParaRPr>
          </a:p>
          <a:p>
            <a:pPr algn="r" defTabSz="914400">
              <a:lnSpc>
                <a:spcPct val="130000"/>
              </a:lnSpc>
            </a:pPr>
            <a:r>
              <a:rPr lang="en-US" altLang="zh-CN">
                <a:sym typeface="+mn-ea"/>
              </a:rPr>
              <a:t>I am Iron Man</a:t>
            </a:r>
            <a:endParaRPr lang="zh-CN" altLang="en-US" kern="0" dirty="0">
              <a:sym typeface="+mn-lt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8410575" y="2395220"/>
            <a:ext cx="2065020" cy="297180"/>
          </a:xfrm>
        </p:spPr>
        <p:txBody>
          <a:bodyPr wrap="square"/>
          <a:lstStyle/>
          <a:p>
            <a:pPr marL="0" indent="0">
              <a:buNone/>
            </a:pPr>
            <a:r>
              <a:rPr lang="en-US" altLang="zh-CN" dirty="0">
                <a:cs typeface="+mn-ea"/>
                <a:sym typeface="+mn-lt"/>
              </a:rPr>
              <a:t>I Have A </a:t>
            </a:r>
            <a:r>
              <a:rPr lang="en-US" altLang="zh-CN">
                <a:cs typeface="+mn-ea"/>
                <a:sym typeface="+mn-lt"/>
              </a:rPr>
              <a:t>Sarsaλ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/>
          </p:nvPr>
        </p:nvSpPr>
        <p:spPr>
          <a:xfrm>
            <a:off x="8410575" y="2693035"/>
            <a:ext cx="2894965" cy="420370"/>
          </a:xfrm>
        </p:spPr>
        <p:txBody>
          <a:bodyPr wrap="square"/>
          <a:lstStyle/>
          <a:p>
            <a:pPr marL="0" indent="0">
              <a:buNone/>
            </a:pPr>
            <a:r>
              <a:rPr lang="en-US" altLang="zh-CN" dirty="0">
                <a:cs typeface="+mn-ea"/>
                <a:sym typeface="+mn-lt"/>
              </a:rPr>
              <a:t>Sarsaλ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/>
          </p:nvPr>
        </p:nvSpPr>
        <p:spPr>
          <a:xfrm>
            <a:off x="8410575" y="3173730"/>
            <a:ext cx="2573655" cy="577215"/>
          </a:xfrm>
        </p:spPr>
        <p:txBody>
          <a:bodyPr wrap="square"/>
          <a:lstStyle/>
          <a:p>
            <a:pPr marL="0" indent="0" algn="l">
              <a:buNone/>
            </a:pPr>
            <a:r>
              <a:rPr lang="en-US" altLang="zh-CN">
                <a:cs typeface="+mn-ea"/>
                <a:sym typeface="+mn-lt"/>
              </a:rPr>
              <a:t>I Have A DQN</a:t>
            </a:r>
            <a:endParaRPr lang="en-US" altLang="zh-CN" dirty="0">
              <a:cs typeface="+mn-ea"/>
              <a:sym typeface="+mn-lt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5"/>
          </p:nvPr>
        </p:nvSpPr>
        <p:spPr>
          <a:xfrm>
            <a:off x="8410575" y="3470910"/>
            <a:ext cx="1172845" cy="420370"/>
          </a:xfrm>
        </p:spPr>
        <p:txBody>
          <a:bodyPr wrap="square"/>
          <a:lstStyle/>
          <a:p>
            <a:pPr marL="0" indent="0">
              <a:buNone/>
            </a:pPr>
            <a:r>
              <a:rPr lang="en-US" altLang="zh-CN" dirty="0">
                <a:cs typeface="+mn-ea"/>
                <a:sym typeface="+mn-lt"/>
              </a:rPr>
              <a:t>DQN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40" name="文本占位符 39"/>
          <p:cNvSpPr>
            <a:spLocks noGrp="1"/>
          </p:cNvSpPr>
          <p:nvPr>
            <p:ph type="body" sz="quarter" idx="16"/>
          </p:nvPr>
        </p:nvSpPr>
        <p:spPr>
          <a:xfrm>
            <a:off x="8410575" y="3971290"/>
            <a:ext cx="762000" cy="297180"/>
          </a:xfrm>
        </p:spPr>
        <p:txBody>
          <a:bodyPr wrap="square"/>
          <a:lstStyle/>
          <a:p>
            <a:pPr marL="0" indent="0">
              <a:buNone/>
            </a:pPr>
            <a:r>
              <a:rPr lang="en-US" altLang="zh-CN" dirty="0">
                <a:cs typeface="+mn-ea"/>
                <a:sym typeface="+mn-lt"/>
              </a:rPr>
              <a:t>Ah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41" name="文本占位符 40"/>
          <p:cNvSpPr>
            <a:spLocks noGrp="1"/>
          </p:cNvSpPr>
          <p:nvPr>
            <p:ph type="body" sz="quarter" idx="17"/>
          </p:nvPr>
        </p:nvSpPr>
        <p:spPr>
          <a:xfrm>
            <a:off x="8410575" y="4268470"/>
            <a:ext cx="3232785" cy="420370"/>
          </a:xfrm>
        </p:spPr>
        <p:txBody>
          <a:bodyPr wrap="square"/>
          <a:lstStyle/>
          <a:p>
            <a:pPr marL="0" indent="0">
              <a:buNone/>
            </a:pPr>
            <a:r>
              <a:rPr lang="zh-CN" altLang="en-US" dirty="0">
                <a:cs typeface="+mn-ea"/>
                <a:sym typeface="+mn-lt"/>
              </a:rPr>
              <a:t>结合</a:t>
            </a:r>
            <a:r>
              <a:rPr lang="en-US" altLang="zh-CN" dirty="0">
                <a:cs typeface="+mn-ea"/>
                <a:sym typeface="+mn-lt"/>
              </a:rPr>
              <a:t>S</a:t>
            </a:r>
            <a:r>
              <a:rPr lang="en-US" altLang="zh-CN">
                <a:cs typeface="+mn-ea"/>
                <a:sym typeface="+mn-lt"/>
              </a:rPr>
              <a:t>arsaλ</a:t>
            </a:r>
            <a:r>
              <a:rPr>
                <a:cs typeface="+mn-ea"/>
                <a:sym typeface="+mn-lt"/>
              </a:rPr>
              <a:t>和</a:t>
            </a:r>
            <a:r>
              <a:rPr lang="en-US" altLang="zh-CN">
                <a:cs typeface="+mn-ea"/>
                <a:sym typeface="+mn-lt"/>
              </a:rPr>
              <a:t>DQN</a:t>
            </a:r>
            <a:endParaRPr lang="en-US" altLang="zh-CN">
              <a:cs typeface="+mn-ea"/>
              <a:sym typeface="+mn-lt"/>
            </a:endParaRPr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8"/>
          </p:nvPr>
        </p:nvSpPr>
        <p:spPr>
          <a:xfrm>
            <a:off x="8410575" y="4745990"/>
            <a:ext cx="2764155" cy="297180"/>
          </a:xfrm>
        </p:spPr>
        <p:txBody>
          <a:bodyPr wrap="square"/>
          <a:lstStyle/>
          <a:p>
            <a:pPr marL="0" indent="0">
              <a:buNone/>
            </a:pPr>
            <a:r>
              <a:rPr lang="en-US" altLang="zh-CN" dirty="0">
                <a:cs typeface="+mn-ea"/>
                <a:sym typeface="+mn-lt"/>
              </a:rPr>
              <a:t>Apple Pen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43" name="文本占位符 42"/>
          <p:cNvSpPr>
            <a:spLocks noGrp="1"/>
          </p:cNvSpPr>
          <p:nvPr>
            <p:ph type="body" sz="quarter" idx="19"/>
          </p:nvPr>
        </p:nvSpPr>
        <p:spPr>
          <a:xfrm>
            <a:off x="8410575" y="5043170"/>
            <a:ext cx="2065655" cy="420370"/>
          </a:xfrm>
        </p:spPr>
        <p:txBody>
          <a:bodyPr wrap="square"/>
          <a:lstStyle/>
          <a:p>
            <a:pPr marL="0" indent="0">
              <a:buNone/>
            </a:pPr>
            <a:r>
              <a:rPr lang="zh-CN" altLang="en-US" dirty="0">
                <a:cs typeface="+mn-ea"/>
                <a:sym typeface="+mn-lt"/>
              </a:rPr>
              <a:t>进行</a:t>
            </a:r>
            <a:r>
              <a:rPr lang="zh-CN" altLang="en-US" dirty="0">
                <a:cs typeface="+mn-ea"/>
                <a:sym typeface="+mn-lt"/>
              </a:rPr>
              <a:t>对比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4" name="文本占位符 43"/>
          <p:cNvSpPr>
            <a:spLocks noGrp="1"/>
          </p:cNvSpPr>
          <p:nvPr>
            <p:ph type="body" sz="quarter" idx="20"/>
          </p:nvPr>
        </p:nvSpPr>
        <p:spPr>
          <a:xfrm>
            <a:off x="8410575" y="5556250"/>
            <a:ext cx="2065655" cy="297180"/>
          </a:xfrm>
        </p:spPr>
        <p:txBody>
          <a:bodyPr wrap="square"/>
          <a:lstStyle/>
          <a:p>
            <a:pPr marL="0" indent="0" algn="l">
              <a:buNone/>
            </a:pPr>
            <a:r>
              <a:rPr lang="en-US" altLang="zh-CN" dirty="0">
                <a:cs typeface="+mn-ea"/>
                <a:sym typeface="+mn-lt"/>
              </a:rPr>
              <a:t>Pineapple Pen</a:t>
            </a: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45" name="文本占位符 44"/>
          <p:cNvSpPr>
            <a:spLocks noGrp="1"/>
          </p:cNvSpPr>
          <p:nvPr>
            <p:ph type="body" sz="quarter" idx="21"/>
          </p:nvPr>
        </p:nvSpPr>
        <p:spPr>
          <a:xfrm>
            <a:off x="8410499" y="5853652"/>
            <a:ext cx="1281120" cy="42056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cs typeface="+mn-ea"/>
                <a:sym typeface="+mn-lt"/>
              </a:rPr>
              <a:t>未来期望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kern="0" dirty="0">
                <a:sym typeface="+mn-lt"/>
              </a:rPr>
              <a:t>THE FIRST PART</a:t>
            </a:r>
            <a:endParaRPr lang="zh-CN" altLang="en-US" kern="0" dirty="0"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>
          <a:xfrm>
            <a:off x="717551" y="3852864"/>
            <a:ext cx="4469328" cy="76835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>
                <a:sym typeface="+mn-lt"/>
              </a:rPr>
              <a:t>Sarsaλ</a:t>
            </a:r>
            <a:endParaRPr lang="en-US" altLang="zh-CN" kern="0" dirty="0">
              <a:sym typeface="+mn-lt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718342" y="4888551"/>
            <a:ext cx="4468537" cy="359410"/>
          </a:xfrm>
        </p:spPr>
        <p:txBody>
          <a:bodyPr/>
          <a:lstStyle/>
          <a:p>
            <a:pPr defTabSz="914400">
              <a:lnSpc>
                <a:spcPct val="130000"/>
              </a:lnSpc>
            </a:pPr>
            <a:r>
              <a:rPr kern="0" dirty="0">
                <a:solidFill>
                  <a:prstClr val="black">
                    <a:lumMod val="75000"/>
                    <a:lumOff val="25000"/>
                  </a:prstClr>
                </a:solidFill>
                <a:sym typeface="+mn-lt"/>
              </a:rPr>
              <a:t>因为有很多人都在做强化学习，所以我简单讲一点点</a:t>
            </a:r>
            <a:endParaRPr kern="0" dirty="0">
              <a:solidFill>
                <a:prstClr val="black">
                  <a:lumMod val="75000"/>
                  <a:lumOff val="25000"/>
                </a:prstClr>
              </a:solidFill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629400" y="2709545"/>
            <a:ext cx="29451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zh-CN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差不多就这样</a:t>
            </a:r>
            <a:endParaRPr lang="zh-CN" altLang="en-US" sz="3200" b="1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>
                <a:sym typeface="+mn-lt"/>
              </a:rPr>
              <a:t>Sarsaλ</a:t>
            </a:r>
            <a:endParaRPr lang="en-US" altLang="zh-CN" kern="0" dirty="0">
              <a:sym typeface="+mn-lt"/>
            </a:endParaRP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2"/>
          </p:nvPr>
        </p:nvSpPr>
        <p:spPr>
          <a:xfrm>
            <a:off x="471187" y="662803"/>
            <a:ext cx="1348446" cy="297454"/>
          </a:xfrm>
        </p:spPr>
        <p:txBody>
          <a:bodyPr/>
          <a:lstStyle/>
          <a:p>
            <a:r>
              <a:rPr lang="en-US" altLang="zh-CN" kern="0" dirty="0">
                <a:sym typeface="+mn-lt"/>
              </a:rPr>
              <a:t>THE FIRST PART</a:t>
            </a:r>
            <a:endParaRPr lang="zh-CN" altLang="en-US" kern="0" dirty="0"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055" y="2462530"/>
            <a:ext cx="5715000" cy="3086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占位符 1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kern="0" dirty="0">
                <a:sym typeface="+mn-lt"/>
              </a:rPr>
              <a:t>THE SECOND PART</a:t>
            </a:r>
            <a:endParaRPr lang="zh-CN" altLang="en-US" kern="0" dirty="0">
              <a:sym typeface="+mn-lt"/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1"/>
          </p:nvPr>
        </p:nvSpPr>
        <p:spPr>
          <a:xfrm>
            <a:off x="717551" y="3852864"/>
            <a:ext cx="4469328" cy="768350"/>
          </a:xfrm>
        </p:spPr>
        <p:txBody>
          <a:bodyPr/>
          <a:lstStyle/>
          <a:p>
            <a:r>
              <a:rPr lang="en-US" altLang="zh-CN" kern="0" dirty="0">
                <a:sym typeface="+mn-lt"/>
              </a:rPr>
              <a:t>DQN</a:t>
            </a:r>
            <a:endParaRPr lang="en-US" altLang="zh-CN" kern="0" dirty="0">
              <a:sym typeface="+mn-lt"/>
            </a:endParaRP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2"/>
          </p:nvPr>
        </p:nvSpPr>
        <p:spPr>
          <a:xfrm>
            <a:off x="718342" y="4888551"/>
            <a:ext cx="4468537" cy="359410"/>
          </a:xfrm>
        </p:spPr>
        <p:txBody>
          <a:bodyPr/>
          <a:lstStyle/>
          <a:p>
            <a:pPr defTabSz="914400">
              <a:lnSpc>
                <a:spcPct val="130000"/>
              </a:lnSpc>
            </a:pPr>
            <a:r>
              <a:rPr lang="zh-CN" altLang="en-US" kern="0" dirty="0">
                <a:sym typeface="+mn-lt"/>
              </a:rPr>
              <a:t>因为好多组都在做强化学习，</a:t>
            </a:r>
            <a:r>
              <a:rPr lang="en-US" altLang="zh-CN" kern="0" dirty="0">
                <a:sym typeface="+mn-lt"/>
              </a:rPr>
              <a:t>DQN</a:t>
            </a:r>
            <a:r>
              <a:rPr kern="0" dirty="0">
                <a:sym typeface="+mn-lt"/>
              </a:rPr>
              <a:t>就不讲了</a:t>
            </a:r>
            <a:endParaRPr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550535" y="3253740"/>
            <a:ext cx="2450465" cy="350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CN" altLang="en-US" sz="1300" kern="0" dirty="0">
                <a:solidFill>
                  <a:prstClr val="black">
                    <a:lumMod val="75000"/>
                    <a:lumOff val="25000"/>
                  </a:prstClr>
                </a:solidFill>
                <a:cs typeface="+mn-ea"/>
                <a:sym typeface="+mn-lt"/>
              </a:rPr>
              <a:t>无</a:t>
            </a:r>
            <a:endParaRPr lang="zh-CN" altLang="en-US" sz="1300" kern="0" dirty="0">
              <a:solidFill>
                <a:prstClr val="black">
                  <a:lumMod val="75000"/>
                  <a:lumOff val="2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71189" y="95453"/>
            <a:ext cx="3363311" cy="583565"/>
          </a:xfrm>
        </p:spPr>
        <p:txBody>
          <a:bodyPr/>
          <a:lstStyle/>
          <a:p>
            <a:r>
              <a:rPr lang="en-US" altLang="zh-CN" kern="0" dirty="0">
                <a:sym typeface="+mn-lt"/>
              </a:rPr>
              <a:t>DQN</a:t>
            </a:r>
            <a:endParaRPr lang="en-US" altLang="zh-CN" kern="0" dirty="0">
              <a:sym typeface="+mn-lt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2"/>
          </p:nvPr>
        </p:nvSpPr>
        <p:spPr>
          <a:xfrm>
            <a:off x="471187" y="662803"/>
            <a:ext cx="1553630" cy="297454"/>
          </a:xfrm>
        </p:spPr>
        <p:txBody>
          <a:bodyPr/>
          <a:lstStyle/>
          <a:p>
            <a:r>
              <a:rPr lang="en-US" altLang="zh-CN" kern="0" dirty="0">
                <a:sym typeface="+mn-lt"/>
              </a:rPr>
              <a:t>THE SECOND PART</a:t>
            </a:r>
            <a:endParaRPr lang="zh-CN" altLang="en-US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kern="0" dirty="0">
                <a:sym typeface="+mn-lt"/>
              </a:rPr>
              <a:t>THE THIRD PART</a:t>
            </a:r>
            <a:endParaRPr lang="zh-CN" altLang="en-US" kern="0" dirty="0">
              <a:sym typeface="+mn-lt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>
          <a:xfrm>
            <a:off x="717550" y="3853180"/>
            <a:ext cx="5549900" cy="768350"/>
          </a:xfrm>
        </p:spPr>
        <p:txBody>
          <a:bodyPr wrap="square"/>
          <a:lstStyle/>
          <a:p>
            <a:r>
              <a:rPr dirty="0">
                <a:sym typeface="+mn-lt"/>
              </a:rPr>
              <a:t>结合</a:t>
            </a:r>
            <a:r>
              <a:rPr lang="en-US" altLang="zh-CN">
                <a:sym typeface="+mn-lt"/>
              </a:rPr>
              <a:t>Sarsaλ</a:t>
            </a:r>
            <a:r>
              <a:rPr>
                <a:sym typeface="+mn-lt"/>
              </a:rPr>
              <a:t>和</a:t>
            </a:r>
            <a:r>
              <a:rPr lang="en-US" altLang="zh-CN">
                <a:sym typeface="+mn-lt"/>
              </a:rPr>
              <a:t>DQN</a:t>
            </a:r>
            <a:endParaRPr lang="en-US" altLang="zh-CN" kern="0" dirty="0">
              <a:sym typeface="+mn-lt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718342" y="4888551"/>
            <a:ext cx="4468537" cy="359410"/>
          </a:xfrm>
        </p:spPr>
        <p:txBody>
          <a:bodyPr/>
          <a:lstStyle/>
          <a:p>
            <a:pPr defTabSz="914400">
              <a:lnSpc>
                <a:spcPct val="130000"/>
              </a:lnSpc>
            </a:pPr>
            <a:r>
              <a:rPr lang="zh-CN" altLang="en-US" kern="0" dirty="0">
                <a:sym typeface="+mn-lt"/>
              </a:rPr>
              <a:t>相信大家已经想到这是怎么回事了，所以略讲一下下</a:t>
            </a:r>
            <a:endParaRPr lang="zh-CN" altLang="en-US" kern="0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1170" y="95250"/>
            <a:ext cx="4187190" cy="583565"/>
          </a:xfrm>
        </p:spPr>
        <p:txBody>
          <a:bodyPr wrap="square"/>
          <a:lstStyle/>
          <a:p>
            <a:r>
              <a:rPr dirty="0">
                <a:sym typeface="+mn-lt"/>
              </a:rPr>
              <a:t>结合</a:t>
            </a:r>
            <a:r>
              <a:rPr lang="en-US" altLang="zh-CN">
                <a:sym typeface="+mn-lt"/>
              </a:rPr>
              <a:t>Sarsaλ</a:t>
            </a:r>
            <a:r>
              <a:rPr>
                <a:sym typeface="+mn-lt"/>
              </a:rPr>
              <a:t>和</a:t>
            </a:r>
            <a:r>
              <a:rPr lang="en-US" altLang="zh-CN">
                <a:sym typeface="+mn-lt"/>
              </a:rPr>
              <a:t>DQN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471170" y="662940"/>
            <a:ext cx="3434715" cy="297180"/>
          </a:xfrm>
        </p:spPr>
        <p:txBody>
          <a:bodyPr wrap="square"/>
          <a:lstStyle/>
          <a:p>
            <a:r>
              <a:rPr lang="en-US" altLang="zh-CN" kern="0" dirty="0">
                <a:sym typeface="+mn-lt"/>
              </a:rPr>
              <a:t>THE THIRD PART</a:t>
            </a:r>
            <a:endParaRPr lang="zh-CN" altLang="en-US" kern="0" dirty="0"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055" y="2462530"/>
            <a:ext cx="5715000" cy="30861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460" y="2700655"/>
            <a:ext cx="5238750" cy="2609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13823*7079*693*69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4702*7078*693*69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jpeg"/></Relationships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EEECE1"/>
      </a:accent1>
      <a:accent2>
        <a:srgbClr val="879165"/>
      </a:accent2>
      <a:accent3>
        <a:srgbClr val="9BBB59"/>
      </a:accent3>
      <a:accent4>
        <a:srgbClr val="C0504D"/>
      </a:accent4>
      <a:accent5>
        <a:srgbClr val="8064A2"/>
      </a:accent5>
      <a:accent6>
        <a:srgbClr val="4BACC6"/>
      </a:accent6>
      <a:hlink>
        <a:srgbClr val="0000FF"/>
      </a:hlink>
      <a:folHlink>
        <a:srgbClr val="800080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4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平衡">
  <a:themeElements>
    <a:clrScheme name="平衡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平衡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平衡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725</Words>
  <Application>WPS 演示</Application>
  <PresentationFormat>自定义</PresentationFormat>
  <Paragraphs>130</Paragraphs>
  <Slides>16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16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Arial</vt:lpstr>
      <vt:lpstr>Century Gothic</vt:lpstr>
      <vt:lpstr>Segoe UI Light</vt:lpstr>
      <vt:lpstr>Segoe UI Light</vt:lpstr>
      <vt:lpstr>Wingdings 2</vt:lpstr>
      <vt:lpstr>Perpetua</vt:lpstr>
      <vt:lpstr>Arial Unicode MS</vt:lpstr>
      <vt:lpstr>幼圆</vt:lpstr>
      <vt:lpstr>Franklin Gothic Book</vt:lpstr>
      <vt:lpstr>Calibri</vt:lpstr>
      <vt:lpstr>Office Theme</vt:lpstr>
      <vt:lpstr>OfficePLUS</vt:lpstr>
      <vt:lpstr>平衡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卖口罩</cp:lastModifiedBy>
  <cp:revision>75</cp:revision>
  <dcterms:created xsi:type="dcterms:W3CDTF">2015-08-18T02:51:00Z</dcterms:created>
  <dcterms:modified xsi:type="dcterms:W3CDTF">2020-04-06T14:31:56Z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2017-12-19T12:33:52.8135085Z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2052-11.3.0.9221</vt:lpwstr>
  </property>
</Properties>
</file>

<file path=docProps/thumbnail.jpeg>
</file>